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7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2598C-2B4C-44E4-9A0D-EE94C08D3BE8}" type="datetimeFigureOut">
              <a:rPr lang="en-US" smtClean="0"/>
              <a:pPr/>
              <a:t>2/16/2015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DE73C-2E38-49D2-91BA-7DE15EFB986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2598C-2B4C-44E4-9A0D-EE94C08D3BE8}" type="datetimeFigureOut">
              <a:rPr lang="en-US" smtClean="0"/>
              <a:pPr/>
              <a:t>2/16/2015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DE73C-2E38-49D2-91BA-7DE15EFB986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2598C-2B4C-44E4-9A0D-EE94C08D3BE8}" type="datetimeFigureOut">
              <a:rPr lang="en-US" smtClean="0"/>
              <a:pPr/>
              <a:t>2/16/2015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DE73C-2E38-49D2-91BA-7DE15EFB986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2598C-2B4C-44E4-9A0D-EE94C08D3BE8}" type="datetimeFigureOut">
              <a:rPr lang="en-US" smtClean="0"/>
              <a:pPr/>
              <a:t>2/16/2015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DE73C-2E38-49D2-91BA-7DE15EFB986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2598C-2B4C-44E4-9A0D-EE94C08D3BE8}" type="datetimeFigureOut">
              <a:rPr lang="en-US" smtClean="0"/>
              <a:pPr/>
              <a:t>2/16/2015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DE73C-2E38-49D2-91BA-7DE15EFB986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2598C-2B4C-44E4-9A0D-EE94C08D3BE8}" type="datetimeFigureOut">
              <a:rPr lang="en-US" smtClean="0"/>
              <a:pPr/>
              <a:t>2/16/2015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DE73C-2E38-49D2-91BA-7DE15EFB986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2598C-2B4C-44E4-9A0D-EE94C08D3BE8}" type="datetimeFigureOut">
              <a:rPr lang="en-US" smtClean="0"/>
              <a:pPr/>
              <a:t>2/16/2015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DE73C-2E38-49D2-91BA-7DE15EFB986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2598C-2B4C-44E4-9A0D-EE94C08D3BE8}" type="datetimeFigureOut">
              <a:rPr lang="en-US" smtClean="0"/>
              <a:pPr/>
              <a:t>2/16/2015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DE73C-2E38-49D2-91BA-7DE15EFB986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2598C-2B4C-44E4-9A0D-EE94C08D3BE8}" type="datetimeFigureOut">
              <a:rPr lang="en-US" smtClean="0"/>
              <a:pPr/>
              <a:t>2/16/2015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DE73C-2E38-49D2-91BA-7DE15EFB986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2598C-2B4C-44E4-9A0D-EE94C08D3BE8}" type="datetimeFigureOut">
              <a:rPr lang="en-US" smtClean="0"/>
              <a:pPr/>
              <a:t>2/16/2015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DE73C-2E38-49D2-91BA-7DE15EFB986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2598C-2B4C-44E4-9A0D-EE94C08D3BE8}" type="datetimeFigureOut">
              <a:rPr lang="en-US" smtClean="0"/>
              <a:pPr/>
              <a:t>2/16/2015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35DE73C-2E38-49D2-91BA-7DE15EFB986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702598C-2B4C-44E4-9A0D-EE94C08D3BE8}" type="datetimeFigureOut">
              <a:rPr lang="en-US" smtClean="0"/>
              <a:pPr/>
              <a:t>2/16/2015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35DE73C-2E38-49D2-91BA-7DE15EFB9860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895349"/>
            <a:ext cx="8001000" cy="3600451"/>
          </a:xfrm>
        </p:spPr>
        <p:txBody>
          <a:bodyPr>
            <a:normAutofit/>
          </a:bodyPr>
          <a:lstStyle/>
          <a:p>
            <a:pPr algn="ctr"/>
            <a:r>
              <a:rPr lang="en-US" sz="4400" dirty="0" smtClean="0"/>
              <a:t>The Process and Development of The Southeast Asian Regional Standards for Mathematics Teachers</a:t>
            </a:r>
            <a:br>
              <a:rPr lang="en-US" sz="4400" dirty="0" smtClean="0"/>
            </a:br>
            <a:r>
              <a:rPr lang="en-US" sz="4400" dirty="0" smtClean="0"/>
              <a:t>SEARS – MT</a:t>
            </a:r>
            <a:endParaRPr lang="en-US" sz="4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5486400"/>
            <a:ext cx="6400800" cy="838200"/>
          </a:xfrm>
        </p:spPr>
        <p:txBody>
          <a:bodyPr/>
          <a:lstStyle/>
          <a:p>
            <a:pPr algn="ctr"/>
            <a:r>
              <a:rPr lang="en-US" dirty="0" smtClean="0"/>
              <a:t>Ui Hock CHEAH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Phase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From Mid 2012 – March 2013 </a:t>
            </a:r>
          </a:p>
          <a:p>
            <a:r>
              <a:rPr lang="en-US" dirty="0" smtClean="0"/>
              <a:t>Early preparations leading to the First Workshop held on  12 -14 Mar 2013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Workshop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12 – 14 Mar 2013</a:t>
            </a:r>
          </a:p>
          <a:p>
            <a:r>
              <a:rPr lang="en-US" dirty="0" smtClean="0"/>
              <a:t>Consultants from Australia, Japan, Malaysia</a:t>
            </a:r>
          </a:p>
          <a:p>
            <a:r>
              <a:rPr lang="en-US" dirty="0" smtClean="0"/>
              <a:t>Participants from Thailand, Indonesia, Malaysia, Philippines</a:t>
            </a:r>
          </a:p>
          <a:p>
            <a:r>
              <a:rPr lang="en-US" dirty="0" smtClean="0"/>
              <a:t>Result: First draft of the SEARS-MT after much brain storming 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Workshop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 2 – 5 July 2013</a:t>
            </a:r>
          </a:p>
          <a:p>
            <a:r>
              <a:rPr lang="en-US" dirty="0" smtClean="0"/>
              <a:t>Consultants from Australia and Japan</a:t>
            </a:r>
          </a:p>
          <a:p>
            <a:pPr lvl="0"/>
            <a:r>
              <a:rPr lang="en-US" dirty="0" smtClean="0"/>
              <a:t>Country Experts from 9 Southeast Asian Countries: Brunei, Cambodia, Indonesia, </a:t>
            </a:r>
            <a:r>
              <a:rPr lang="en-GB" dirty="0" smtClean="0"/>
              <a:t>Laos, Malaysia, Myanmar, Philippines, Thailand, Timor </a:t>
            </a:r>
            <a:r>
              <a:rPr lang="en-GB" dirty="0" err="1" smtClean="0"/>
              <a:t>Leste</a:t>
            </a:r>
            <a:r>
              <a:rPr lang="en-GB" dirty="0" smtClean="0"/>
              <a:t>, Vietnam</a:t>
            </a:r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Result of the  Workshop 2: A SEARS-MT document endorsed by the 9 countries of Southeast Asia</a:t>
            </a:r>
          </a:p>
          <a:p>
            <a:r>
              <a:rPr lang="en-US" dirty="0" smtClean="0"/>
              <a:t>9 country reports 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Country Reports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Each country report was written to answer the following questions:</a:t>
            </a:r>
          </a:p>
          <a:p>
            <a:pPr>
              <a:buNone/>
            </a:pPr>
            <a:r>
              <a:rPr lang="en-US" dirty="0" smtClean="0"/>
              <a:t> 	1. How </a:t>
            </a:r>
            <a:r>
              <a:rPr lang="en-US" dirty="0"/>
              <a:t>are judgments made about the quality of mathematics teachers and mathematics teaching in the country? </a:t>
            </a:r>
          </a:p>
          <a:p>
            <a:pPr>
              <a:buNone/>
            </a:pPr>
            <a:r>
              <a:rPr lang="en-US" dirty="0" smtClean="0"/>
              <a:t>	2. </a:t>
            </a:r>
            <a:r>
              <a:rPr lang="en-US" dirty="0"/>
              <a:t>What are the guidelines that are used to make these judgments about mathematics teaching and mathematics teachers’ quality? </a:t>
            </a:r>
          </a:p>
          <a:p>
            <a:pPr>
              <a:buNone/>
            </a:pPr>
            <a:r>
              <a:rPr lang="en-US" dirty="0" smtClean="0"/>
              <a:t>	3. </a:t>
            </a:r>
            <a:r>
              <a:rPr lang="en-US" dirty="0"/>
              <a:t>What aspects of quality mathematics teaching require further exploration and support?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Issues concerning SEARS-MT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standards are </a:t>
            </a:r>
            <a:r>
              <a:rPr lang="en-US" dirty="0" err="1" smtClean="0"/>
              <a:t>aspirational</a:t>
            </a:r>
            <a:r>
              <a:rPr lang="en-US" dirty="0" smtClean="0"/>
              <a:t>. How can this be </a:t>
            </a:r>
            <a:r>
              <a:rPr lang="en-US" dirty="0" smtClean="0"/>
              <a:t>actualized </a:t>
            </a:r>
            <a:r>
              <a:rPr lang="en-US" dirty="0" smtClean="0"/>
              <a:t>in each country?</a:t>
            </a:r>
          </a:p>
          <a:p>
            <a:r>
              <a:rPr lang="en-US" dirty="0" smtClean="0"/>
              <a:t>What local descriptors can best illustrate how the  standards are manifested in each country?</a:t>
            </a:r>
          </a:p>
          <a:p>
            <a:r>
              <a:rPr lang="en-US" dirty="0" smtClean="0"/>
              <a:t>Further research need to specify specifically the standards for specific levels e.g. what is the minimum content knowledge needed by teachers to teach elementary and high school?</a:t>
            </a:r>
          </a:p>
          <a:p>
            <a:r>
              <a:rPr lang="en-US" dirty="0" smtClean="0"/>
              <a:t>Do we need different standards for beginning, intermediate and master teachers?</a:t>
            </a: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96</TotalTime>
  <Words>221</Words>
  <Application>Microsoft Office PowerPoint</Application>
  <PresentationFormat>On-screen Show (4:3)</PresentationFormat>
  <Paragraphs>26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Flow</vt:lpstr>
      <vt:lpstr>The Process and Development of The Southeast Asian Regional Standards for Mathematics Teachers SEARS – MT</vt:lpstr>
      <vt:lpstr>Phase 1</vt:lpstr>
      <vt:lpstr>Workshop 1</vt:lpstr>
      <vt:lpstr>Workshop 2</vt:lpstr>
      <vt:lpstr>Slide 5</vt:lpstr>
      <vt:lpstr>Country Reports</vt:lpstr>
      <vt:lpstr>Issues concerning SEARS-MT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Process and Development of The Southeast Asian Regional Standards for Mathematics Teachers SEARS – MT</dc:title>
  <dc:creator>Edit</dc:creator>
  <cp:lastModifiedBy>Edit</cp:lastModifiedBy>
  <cp:revision>9</cp:revision>
  <dcterms:created xsi:type="dcterms:W3CDTF">2015-02-15T10:54:31Z</dcterms:created>
  <dcterms:modified xsi:type="dcterms:W3CDTF">2015-02-15T23:53:28Z</dcterms:modified>
</cp:coreProperties>
</file>